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95" r:id="rId14"/>
    <p:sldId id="294" r:id="rId15"/>
    <p:sldId id="298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6" r:id="rId39"/>
    <p:sldId id="297" r:id="rId40"/>
    <p:sldId id="290" r:id="rId41"/>
    <p:sldId id="293" r:id="rId42"/>
    <p:sldId id="292" r:id="rId43"/>
  </p:sldIdLst>
  <p:sldSz cx="9144000" cy="5143500" type="screen16x9"/>
  <p:notesSz cx="6858000" cy="9144000"/>
  <p:embeddedFontLst>
    <p:embeddedFont>
      <p:font typeface="Proxima Nova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43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Presentamos a los docentes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a nosotros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les vamos a comentar la </a:t>
            </a:r>
            <a:r>
              <a:rPr lang="es-419" dirty="0" err="1"/>
              <a:t>implementacion</a:t>
            </a:r>
            <a:r>
              <a:rPr lang="es-419" dirty="0"/>
              <a:t> del trabajo de laboratorio que engloba los conceptos vistos en el año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372bc23674e132d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372bc23674e132d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Dani. Para qué sirve la hoja de datos? Conocer las instrucciones disponibles para realizar las operaciones requeridas por nuestro programa en el lenguaje del micro usado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372bc23674e132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372bc23674e132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372bc23674e132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372bc23674e132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0627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372bc23674e132d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372bc23674e132d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Donna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1822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372bc23674e132d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372bc23674e132d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Donna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59d6f5f0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59d6f5f0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ba08e4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ba08e4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para mostrar el caracter 2 es necesario prender todos los segmentos menos el F y el 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ba08e46c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ba08e46c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ba08e46c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ba08e46c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ba08e46c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ba08e46c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5ab98c4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5ab98c4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ba08e46c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ba08e46c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ba08e46c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ba08e46c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ba08e46c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ba08e46c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ba08e46c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ba08e46c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ba08e46c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ba08e46c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ba08e46c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ba08e46c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ba08e46c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ba08e46c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Donna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72bc23674e132d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72bc23674e132d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Dani. Consigna. explicamos la funcionalidad requerida para la implementación utilizando la placa de desarrollo de un micro controlador NXP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Las consignas dadas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a08e46c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a08e46c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/>
              <a:t>dani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59d6f5f0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59d6f5f0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/>
              <a:t>dani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5ab98c44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5ab98c44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57fe47cafa8335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57fe47cafa8335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Donna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57fe47cafa8335a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57fe47cafa8335a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4400e73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4400e73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5f4b55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5f4b55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372bc23674e132d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372bc23674e132d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LA IMPLEMENTACIÓN DE UNA MICROCOMPUTADORA CON LAS INTERFASES NECESARIAS PARA CONECTAR OTROS DISPOSITIVOS. Cabe destacar que el mismo fue realizado por alumnos de la carrera en el año 2013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Dani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5ab98c4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5ab98c4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Dani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372bc23674e132d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372bc23674e132d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ba08e46c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ba08e46c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a9764d6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5a9764d6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49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118;p26"/>
          <p:cNvSpPr/>
          <p:nvPr/>
        </p:nvSpPr>
        <p:spPr>
          <a:xfrm>
            <a:off x="333631" y="278549"/>
            <a:ext cx="8563235" cy="1340186"/>
          </a:xfrm>
          <a:prstGeom prst="rect">
            <a:avLst/>
          </a:prstGeom>
          <a:solidFill>
            <a:srgbClr val="202921">
              <a:alpha val="91520"/>
            </a:srgbClr>
          </a:solidFill>
          <a:ln w="762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600" dirty="0">
                <a:solidFill>
                  <a:schemeClr val="bg1"/>
                </a:solidFill>
              </a:rPr>
              <a:t>Sistemas Digitales II</a:t>
            </a:r>
            <a:endParaRPr sz="6600" dirty="0">
              <a:solidFill>
                <a:schemeClr val="bg1"/>
              </a:solidFill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1627275" y="4227500"/>
            <a:ext cx="6074700" cy="908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223" y="4289013"/>
            <a:ext cx="1835051" cy="70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7967" y="4359799"/>
            <a:ext cx="1808909" cy="7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374" y="4406854"/>
            <a:ext cx="1835051" cy="50818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18;p26"/>
          <p:cNvSpPr/>
          <p:nvPr/>
        </p:nvSpPr>
        <p:spPr>
          <a:xfrm>
            <a:off x="333630" y="2096879"/>
            <a:ext cx="8563235" cy="1296936"/>
          </a:xfrm>
          <a:prstGeom prst="rect">
            <a:avLst/>
          </a:prstGeom>
          <a:solidFill>
            <a:srgbClr val="202921">
              <a:alpha val="91520"/>
            </a:srgbClr>
          </a:solidFill>
          <a:ln w="762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 dirty="0">
                <a:solidFill>
                  <a:schemeClr val="bg1"/>
                </a:solidFill>
              </a:rPr>
              <a:t>   Trabajo Final: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 dirty="0">
                <a:solidFill>
                  <a:schemeClr val="bg1"/>
                </a:solidFill>
              </a:rPr>
              <a:t>				Frecuencímetro</a:t>
            </a:r>
            <a:endParaRPr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/>
              <a:t>Lectura de la hoja de datos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/>
              <a:t>Para conocer el set de instrucciones y los dispositivos integrados dentro del microcontrolador, sus funciones y configuraciones. 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5"/>
          <p:cNvPicPr preferRelativeResize="0"/>
          <p:nvPr/>
        </p:nvPicPr>
        <p:blipFill rotWithShape="1">
          <a:blip r:embed="rId3">
            <a:alphaModFix/>
          </a:blip>
          <a:srcRect l="26418" t="1564" r="19007" b="5886"/>
          <a:stretch/>
        </p:blipFill>
        <p:spPr>
          <a:xfrm>
            <a:off x="206225" y="311525"/>
            <a:ext cx="8775572" cy="46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" y="521884"/>
            <a:ext cx="7832944" cy="42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5"/>
          <p:cNvPicPr preferRelativeResize="0"/>
          <p:nvPr/>
        </p:nvPicPr>
        <p:blipFill rotWithShape="1">
          <a:blip r:embed="rId3">
            <a:alphaModFix/>
          </a:blip>
          <a:srcRect l="26418" t="1564" r="19007" b="5886"/>
          <a:stretch/>
        </p:blipFill>
        <p:spPr>
          <a:xfrm>
            <a:off x="206225" y="311525"/>
            <a:ext cx="8775572" cy="46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3925824" y="1645920"/>
            <a:ext cx="2048256" cy="438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" name="Rectángulo 3"/>
          <p:cNvSpPr/>
          <p:nvPr/>
        </p:nvSpPr>
        <p:spPr>
          <a:xfrm>
            <a:off x="1383792" y="3651504"/>
            <a:ext cx="2048256" cy="438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" name="Rectángulo 4"/>
          <p:cNvSpPr/>
          <p:nvPr/>
        </p:nvSpPr>
        <p:spPr>
          <a:xfrm>
            <a:off x="6541008" y="579120"/>
            <a:ext cx="2048256" cy="2176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9449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Set de instrucciones</a:t>
            </a:r>
            <a:endParaRPr sz="3600"/>
          </a:p>
        </p:txBody>
      </p:sp>
      <p:pic>
        <p:nvPicPr>
          <p:cNvPr id="187" name="Google Shape;187;p36"/>
          <p:cNvPicPr preferRelativeResize="0"/>
          <p:nvPr/>
        </p:nvPicPr>
        <p:blipFill rotWithShape="1">
          <a:blip r:embed="rId3">
            <a:alphaModFix/>
          </a:blip>
          <a:srcRect l="15912" t="7123" r="10859"/>
          <a:stretch/>
        </p:blipFill>
        <p:spPr>
          <a:xfrm>
            <a:off x="1859075" y="1030725"/>
            <a:ext cx="5896805" cy="3884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121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Set de instrucciones</a:t>
            </a:r>
            <a:endParaRPr sz="3600"/>
          </a:p>
        </p:txBody>
      </p:sp>
      <p:pic>
        <p:nvPicPr>
          <p:cNvPr id="187" name="Google Shape;187;p36"/>
          <p:cNvPicPr preferRelativeResize="0"/>
          <p:nvPr/>
        </p:nvPicPr>
        <p:blipFill rotWithShape="1">
          <a:blip r:embed="rId3">
            <a:alphaModFix/>
          </a:blip>
          <a:srcRect l="15912" t="7123" r="10859"/>
          <a:stretch/>
        </p:blipFill>
        <p:spPr>
          <a:xfrm>
            <a:off x="1859075" y="1030725"/>
            <a:ext cx="5896805" cy="38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5E747E2-BFB0-4E52-AE59-A6B2EBA68F20}"/>
              </a:ext>
            </a:extLst>
          </p:cNvPr>
          <p:cNvSpPr/>
          <p:nvPr/>
        </p:nvSpPr>
        <p:spPr>
          <a:xfrm>
            <a:off x="1859075" y="3314700"/>
            <a:ext cx="5896805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 b="1"/>
              <a:t>Display 7 segmentos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/>
              <a:t>Módulo con 7 leds que permiten formar caracteres alfanuméricos</a:t>
            </a:r>
            <a:endParaRPr sz="4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title"/>
          </p:nvPr>
        </p:nvSpPr>
        <p:spPr>
          <a:xfrm>
            <a:off x="2539788" y="445025"/>
            <a:ext cx="418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Display de 7 segmentos</a:t>
            </a:r>
            <a:endParaRPr/>
          </a:p>
        </p:txBody>
      </p:sp>
      <p:pic>
        <p:nvPicPr>
          <p:cNvPr id="198" name="Google Shape;1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825" y="1017725"/>
            <a:ext cx="6234825" cy="34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Multiplexación</a:t>
            </a:r>
            <a:endParaRPr/>
          </a:p>
        </p:txBody>
      </p:sp>
      <p:pic>
        <p:nvPicPr>
          <p:cNvPr id="204" name="Google Shape;20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0" y="1017725"/>
            <a:ext cx="74408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Multiplexación</a:t>
            </a:r>
            <a:endParaRPr/>
          </a:p>
        </p:txBody>
      </p:sp>
      <p:pic>
        <p:nvPicPr>
          <p:cNvPr id="210" name="Google Shape;21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0" y="1017725"/>
            <a:ext cx="74408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25" y="114073"/>
            <a:ext cx="7691850" cy="480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/>
          <p:nvPr/>
        </p:nvSpPr>
        <p:spPr>
          <a:xfrm>
            <a:off x="311700" y="278550"/>
            <a:ext cx="3956100" cy="2152500"/>
          </a:xfrm>
          <a:prstGeom prst="rect">
            <a:avLst/>
          </a:prstGeom>
          <a:solidFill>
            <a:srgbClr val="202921">
              <a:alpha val="91520"/>
            </a:srgbClr>
          </a:solidFill>
          <a:ln w="762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1242900" y="445025"/>
            <a:ext cx="209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FF00"/>
                </a:solidFill>
              </a:rPr>
              <a:t>Docentes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488550" y="1141400"/>
            <a:ext cx="36024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rgbClr val="FFFFFF"/>
                </a:solidFill>
              </a:rPr>
              <a:t>Ing. Pedro Kolodka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b="1">
                <a:solidFill>
                  <a:srgbClr val="FFFFFF"/>
                </a:solidFill>
              </a:rPr>
              <a:t>Ing. Alejandro Münnemann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1" name="Google Shape;121;p26"/>
          <p:cNvSpPr/>
          <p:nvPr/>
        </p:nvSpPr>
        <p:spPr>
          <a:xfrm>
            <a:off x="4773400" y="2560675"/>
            <a:ext cx="3956100" cy="2152500"/>
          </a:xfrm>
          <a:prstGeom prst="rect">
            <a:avLst/>
          </a:prstGeom>
          <a:solidFill>
            <a:srgbClr val="202921">
              <a:alpha val="87050"/>
            </a:srgbClr>
          </a:solidFill>
          <a:ln w="762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ctrTitle" idx="4294967295"/>
          </p:nvPr>
        </p:nvSpPr>
        <p:spPr>
          <a:xfrm>
            <a:off x="5734200" y="2821850"/>
            <a:ext cx="1842300" cy="6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FF00"/>
                </a:solidFill>
              </a:rPr>
              <a:t>Alumnos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4294967295"/>
          </p:nvPr>
        </p:nvSpPr>
        <p:spPr>
          <a:xfrm>
            <a:off x="5026050" y="3456900"/>
            <a:ext cx="3258600" cy="10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solidFill>
                  <a:srgbClr val="FFFFFF"/>
                </a:solidFill>
              </a:rPr>
              <a:t>Donna Gianetto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b="1">
                <a:solidFill>
                  <a:srgbClr val="FFFFFF"/>
                </a:solidFill>
              </a:rPr>
              <a:t>Daniel Ulloa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Multiplexación</a:t>
            </a:r>
            <a:endParaRPr/>
          </a:p>
        </p:txBody>
      </p:sp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650" y="1017725"/>
            <a:ext cx="74408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Multiplexación</a:t>
            </a:r>
            <a:endParaRPr/>
          </a:p>
        </p:txBody>
      </p:sp>
      <p:pic>
        <p:nvPicPr>
          <p:cNvPr id="222" name="Google Shape;22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0" y="1017725"/>
            <a:ext cx="74408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Multiplexación</a:t>
            </a:r>
            <a:endParaRPr/>
          </a:p>
        </p:txBody>
      </p:sp>
      <p:pic>
        <p:nvPicPr>
          <p:cNvPr id="228" name="Google Shape;22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0" y="1017725"/>
            <a:ext cx="74408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Multiplexación</a:t>
            </a:r>
            <a:endParaRPr/>
          </a:p>
        </p:txBody>
      </p:sp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650" y="1017725"/>
            <a:ext cx="74408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Multiplexación</a:t>
            </a:r>
            <a:endParaRPr/>
          </a:p>
        </p:txBody>
      </p:sp>
      <p:pic>
        <p:nvPicPr>
          <p:cNvPr id="240" name="Google Shape;24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0" y="1017725"/>
            <a:ext cx="74408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Multiplexación</a:t>
            </a:r>
            <a:endParaRPr/>
          </a:p>
        </p:txBody>
      </p:sp>
      <p:pic>
        <p:nvPicPr>
          <p:cNvPr id="246" name="Google Shape;24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0" y="1017725"/>
            <a:ext cx="74408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Multiplexación</a:t>
            </a:r>
            <a:endParaRPr/>
          </a:p>
        </p:txBody>
      </p:sp>
      <p:pic>
        <p:nvPicPr>
          <p:cNvPr id="252" name="Google Shape;2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650" y="1017725"/>
            <a:ext cx="74408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Multiplexación</a:t>
            </a:r>
            <a:endParaRPr/>
          </a:p>
        </p:txBody>
      </p:sp>
      <p:pic>
        <p:nvPicPr>
          <p:cNvPr id="258" name="Google Shape;25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0" y="1017725"/>
            <a:ext cx="74408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 b="1"/>
              <a:t>Interrupciones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00"/>
              <a:t>Son las que permiten realizar tareas para eventos específicos. </a:t>
            </a:r>
            <a:endParaRPr sz="4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Función de las Interrupciones</a:t>
            </a:r>
            <a:endParaRPr sz="3600"/>
          </a:p>
        </p:txBody>
      </p:sp>
      <p:sp>
        <p:nvSpPr>
          <p:cNvPr id="269" name="Google Shape;269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Cuando una interrupción ocurre, el procesador deja de realizar su tarea principal y atiende a la rutina especificada por el evento de interrupción ocurrido.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title"/>
          </p:nvPr>
        </p:nvSpPr>
        <p:spPr>
          <a:xfrm>
            <a:off x="308000" y="1269151"/>
            <a:ext cx="3837000" cy="26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Implementar utilizando una placa de desarrollo </a:t>
            </a:r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body" idx="2"/>
          </p:nvPr>
        </p:nvSpPr>
        <p:spPr>
          <a:xfrm>
            <a:off x="50489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/>
              <a:t>Programación en lenguaje Assembler. </a:t>
            </a: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2300"/>
              <a:t>Elección del método de medición. </a:t>
            </a: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2300"/>
              <a:t>Configuración del hardware del microcontrolador. </a:t>
            </a: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2300"/>
              <a:t>Visualización en displays de 7 segmentos. </a:t>
            </a: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Fuentes de interrupción</a:t>
            </a:r>
            <a:endParaRPr sz="3600"/>
          </a:p>
        </p:txBody>
      </p:sp>
      <p:sp>
        <p:nvSpPr>
          <p:cNvPr id="275" name="Google Shape;275;p51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El microcontrolador a utilizar permite generar interrupciones periódicas mediante un contador interno, el cual se puede configurar.  </a:t>
            </a:r>
            <a:r>
              <a:rPr lang="es-419" sz="2400" b="1"/>
              <a:t>(Timer)</a:t>
            </a:r>
            <a:endParaRPr sz="2400"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s-419" sz="2400"/>
              <a:t>También se puede generar una interrupción externa mediante una conexión física. </a:t>
            </a:r>
            <a:r>
              <a:rPr lang="es-419" sz="2400" b="1"/>
              <a:t>(Flancos de la señal)</a:t>
            </a:r>
            <a:endParaRPr sz="24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>
            <a:spLocks noGrp="1"/>
          </p:cNvSpPr>
          <p:nvPr>
            <p:ph type="title"/>
          </p:nvPr>
        </p:nvSpPr>
        <p:spPr>
          <a:xfrm>
            <a:off x="253000" y="1866300"/>
            <a:ext cx="4045200" cy="14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Adquisición de los datos</a:t>
            </a:r>
            <a:endParaRPr/>
          </a:p>
        </p:txBody>
      </p:sp>
      <p:sp>
        <p:nvSpPr>
          <p:cNvPr id="281" name="Google Shape;281;p52"/>
          <p:cNvSpPr txBox="1">
            <a:spLocks noGrp="1"/>
          </p:cNvSpPr>
          <p:nvPr>
            <p:ph type="body" idx="2"/>
          </p:nvPr>
        </p:nvSpPr>
        <p:spPr>
          <a:xfrm>
            <a:off x="4701475" y="447450"/>
            <a:ext cx="4293300" cy="42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1600"/>
              </a:spcAft>
              <a:buSzPts val="3000"/>
              <a:buChar char="●"/>
            </a:pPr>
            <a:r>
              <a:rPr lang="es-419" sz="3000"/>
              <a:t>Conteo de flancos en sistema BCD de 4 dígitos (millar, centena, decena y unidad)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Sistema BCD</a:t>
            </a:r>
            <a:endParaRPr sz="3000"/>
          </a:p>
        </p:txBody>
      </p:sp>
      <p:sp>
        <p:nvSpPr>
          <p:cNvPr id="287" name="Google Shape;287;p53"/>
          <p:cNvSpPr txBox="1">
            <a:spLocks noGrp="1"/>
          </p:cNvSpPr>
          <p:nvPr>
            <p:ph type="body" idx="1"/>
          </p:nvPr>
        </p:nvSpPr>
        <p:spPr>
          <a:xfrm>
            <a:off x="311700" y="1416475"/>
            <a:ext cx="4118400" cy="27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 dirty="0"/>
              <a:t>Codificación de dígitos decimales en binario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 sz="2400" dirty="0"/>
              <a:t>Cuatro dígitos binarios representarán uno decimal.</a:t>
            </a:r>
            <a:endParaRPr sz="2400" dirty="0"/>
          </a:p>
        </p:txBody>
      </p:sp>
      <p:sp>
        <p:nvSpPr>
          <p:cNvPr id="288" name="Google Shape;288;p53"/>
          <p:cNvSpPr txBox="1">
            <a:spLocks noGrp="1"/>
          </p:cNvSpPr>
          <p:nvPr>
            <p:ph type="body" idx="1"/>
          </p:nvPr>
        </p:nvSpPr>
        <p:spPr>
          <a:xfrm>
            <a:off x="4763750" y="142350"/>
            <a:ext cx="3222600" cy="48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0000   =   0</a:t>
            </a:r>
            <a:endParaRPr sz="3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3000"/>
              <a:t>0001    =   1</a:t>
            </a:r>
            <a:endParaRPr sz="3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3000"/>
              <a:t>0010    =   2</a:t>
            </a:r>
            <a:endParaRPr sz="3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3000"/>
              <a:t>   ….</a:t>
            </a:r>
            <a:endParaRPr sz="3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3000"/>
              <a:t>1000    =   8</a:t>
            </a:r>
            <a:endParaRPr sz="3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3000"/>
              <a:t>1001     =   9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Al contar en BCD no es necesaria una conversión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Primeras ideas</a:t>
            </a:r>
            <a:endParaRPr/>
          </a:p>
        </p:txBody>
      </p:sp>
      <p:sp>
        <p:nvSpPr>
          <p:cNvPr id="299" name="Google Shape;299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0" name="Google Shape;300;p55"/>
          <p:cNvPicPr preferRelativeResize="0"/>
          <p:nvPr/>
        </p:nvPicPr>
        <p:blipFill rotWithShape="1">
          <a:blip r:embed="rId3">
            <a:alphaModFix/>
          </a:blip>
          <a:srcRect l="8575" t="4415"/>
          <a:stretch/>
        </p:blipFill>
        <p:spPr>
          <a:xfrm>
            <a:off x="392000" y="1017725"/>
            <a:ext cx="8359980" cy="38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996" y="1152471"/>
            <a:ext cx="1649975" cy="14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Diagramas de flujo</a:t>
            </a:r>
            <a:endParaRPr/>
          </a:p>
        </p:txBody>
      </p:sp>
      <p:sp>
        <p:nvSpPr>
          <p:cNvPr id="307" name="Google Shape;307;p5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¿Para qué utilizamos un diagrama de flujo?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 una guía de las acciones y decisiones que el programa debe realizar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s-419"/>
              <a:t>Se traducen al lenguaje a utilizar y las instrucciones del procesador utilizado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Primeros Diagramas de Flujo</a:t>
            </a:r>
            <a:endParaRPr/>
          </a:p>
        </p:txBody>
      </p:sp>
      <p:pic>
        <p:nvPicPr>
          <p:cNvPr id="313" name="Google Shape;313;p57"/>
          <p:cNvPicPr preferRelativeResize="0"/>
          <p:nvPr/>
        </p:nvPicPr>
        <p:blipFill rotWithShape="1">
          <a:blip r:embed="rId3">
            <a:alphaModFix/>
          </a:blip>
          <a:srcRect t="4734" r="3577"/>
          <a:stretch/>
        </p:blipFill>
        <p:spPr>
          <a:xfrm>
            <a:off x="2161600" y="1096725"/>
            <a:ext cx="5908879" cy="377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19" y="2697369"/>
            <a:ext cx="1199650" cy="11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Diagrama de flujo del contador</a:t>
            </a:r>
          </a:p>
        </p:txBody>
      </p:sp>
      <p:sp>
        <p:nvSpPr>
          <p:cNvPr id="4" name="Elipse 3"/>
          <p:cNvSpPr/>
          <p:nvPr/>
        </p:nvSpPr>
        <p:spPr>
          <a:xfrm>
            <a:off x="3867664" y="1040732"/>
            <a:ext cx="1025611" cy="3089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Inicio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697504" y="1631092"/>
            <a:ext cx="1364912" cy="3340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Contador = 1</a:t>
            </a:r>
          </a:p>
        </p:txBody>
      </p:sp>
      <p:sp>
        <p:nvSpPr>
          <p:cNvPr id="6" name="Rombo 5"/>
          <p:cNvSpPr/>
          <p:nvPr/>
        </p:nvSpPr>
        <p:spPr>
          <a:xfrm>
            <a:off x="3528888" y="2625032"/>
            <a:ext cx="1702144" cy="593124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>
                <a:solidFill>
                  <a:schemeClr val="tx1"/>
                </a:solidFill>
              </a:rPr>
              <a:t>Contador = 200?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866120" y="4148048"/>
            <a:ext cx="1027155" cy="615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Actualizar Valor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920579" y="2686614"/>
            <a:ext cx="1509558" cy="4697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>
                <a:solidFill>
                  <a:schemeClr val="tx1"/>
                </a:solidFill>
              </a:rPr>
              <a:t>Contador = Contador + 1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207477" y="3562967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Si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867312" y="276770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No</a:t>
            </a:r>
          </a:p>
        </p:txBody>
      </p:sp>
      <p:cxnSp>
        <p:nvCxnSpPr>
          <p:cNvPr id="15" name="Conector recto de flecha 14"/>
          <p:cNvCxnSpPr>
            <a:stCxn id="4" idx="4"/>
            <a:endCxn id="5" idx="0"/>
          </p:cNvCxnSpPr>
          <p:nvPr/>
        </p:nvCxnSpPr>
        <p:spPr>
          <a:xfrm flipH="1">
            <a:off x="4379960" y="1349652"/>
            <a:ext cx="510" cy="28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5" idx="2"/>
            <a:endCxn id="6" idx="0"/>
          </p:cNvCxnSpPr>
          <p:nvPr/>
        </p:nvCxnSpPr>
        <p:spPr>
          <a:xfrm>
            <a:off x="4379960" y="1965134"/>
            <a:ext cx="0" cy="65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6" idx="2"/>
            <a:endCxn id="12" idx="0"/>
          </p:cNvCxnSpPr>
          <p:nvPr/>
        </p:nvCxnSpPr>
        <p:spPr>
          <a:xfrm>
            <a:off x="4379960" y="3218156"/>
            <a:ext cx="0" cy="34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12" idx="2"/>
            <a:endCxn id="10" idx="0"/>
          </p:cNvCxnSpPr>
          <p:nvPr/>
        </p:nvCxnSpPr>
        <p:spPr>
          <a:xfrm flipH="1">
            <a:off x="4379698" y="3870744"/>
            <a:ext cx="262" cy="27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6" idx="1"/>
            <a:endCxn id="13" idx="3"/>
          </p:cNvCxnSpPr>
          <p:nvPr/>
        </p:nvCxnSpPr>
        <p:spPr>
          <a:xfrm flipH="1">
            <a:off x="3281208" y="2921594"/>
            <a:ext cx="24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13" idx="1"/>
            <a:endCxn id="11" idx="3"/>
          </p:cNvCxnSpPr>
          <p:nvPr/>
        </p:nvCxnSpPr>
        <p:spPr>
          <a:xfrm flipH="1" flipV="1">
            <a:off x="2430137" y="2921494"/>
            <a:ext cx="437175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angular 31"/>
          <p:cNvCxnSpPr>
            <a:stCxn id="11" idx="0"/>
          </p:cNvCxnSpPr>
          <p:nvPr/>
        </p:nvCxnSpPr>
        <p:spPr>
          <a:xfrm rot="5400000" flipH="1" flipV="1">
            <a:off x="2805439" y="1112357"/>
            <a:ext cx="444176" cy="27043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n para diagrama de flujo complej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06" y="923456"/>
            <a:ext cx="1859142" cy="163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Elipse 52"/>
          <p:cNvSpPr/>
          <p:nvPr/>
        </p:nvSpPr>
        <p:spPr>
          <a:xfrm>
            <a:off x="7084562" y="1490372"/>
            <a:ext cx="317135" cy="307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5" name="Flecha curvada hacia la izquierda 54"/>
          <p:cNvSpPr/>
          <p:nvPr/>
        </p:nvSpPr>
        <p:spPr>
          <a:xfrm rot="2486170">
            <a:off x="6528990" y="1852674"/>
            <a:ext cx="779565" cy="2149639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12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27C3815-4A81-4A4D-A136-2276AA855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4" t="8897" r="-4218"/>
          <a:stretch/>
        </p:blipFill>
        <p:spPr>
          <a:xfrm>
            <a:off x="528807" y="31922"/>
            <a:ext cx="8527055" cy="49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2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Prueba en Protoboard</a:t>
            </a:r>
            <a:endParaRPr/>
          </a:p>
        </p:txBody>
      </p:sp>
      <p:sp>
        <p:nvSpPr>
          <p:cNvPr id="326" name="Google Shape;326;p5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realiza una primera implementación</a:t>
            </a:r>
            <a:endParaRPr/>
          </a:p>
        </p:txBody>
      </p:sp>
      <p:pic>
        <p:nvPicPr>
          <p:cNvPr id="327" name="Google Shape;3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539714" y="-967713"/>
            <a:ext cx="2641973" cy="4577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9"/>
          <p:cNvSpPr/>
          <p:nvPr/>
        </p:nvSpPr>
        <p:spPr>
          <a:xfrm>
            <a:off x="4586350" y="4373100"/>
            <a:ext cx="999000" cy="323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59"/>
          <p:cNvCxnSpPr/>
          <p:nvPr/>
        </p:nvCxnSpPr>
        <p:spPr>
          <a:xfrm rot="10800000" flipH="1">
            <a:off x="5347425" y="1273075"/>
            <a:ext cx="126000" cy="27375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71438" dist="66675" dir="5880000" algn="bl" rotWithShape="0">
              <a:srgbClr val="000000">
                <a:alpha val="97000"/>
              </a:srgbClr>
            </a:outerShdw>
          </a:effectLst>
        </p:spPr>
      </p:cxnSp>
      <p:cxnSp>
        <p:nvCxnSpPr>
          <p:cNvPr id="330" name="Google Shape;330;p59"/>
          <p:cNvCxnSpPr/>
          <p:nvPr/>
        </p:nvCxnSpPr>
        <p:spPr>
          <a:xfrm rot="10800000">
            <a:off x="6539775" y="1487475"/>
            <a:ext cx="178500" cy="16734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71438" dist="66675" dir="5880000" algn="bl" rotWithShape="0">
              <a:srgbClr val="000000">
                <a:alpha val="97000"/>
              </a:srgbClr>
            </a:outerShdw>
          </a:effectLst>
        </p:spPr>
      </p:cxnSp>
      <p:cxnSp>
        <p:nvCxnSpPr>
          <p:cNvPr id="331" name="Google Shape;331;p59"/>
          <p:cNvCxnSpPr/>
          <p:nvPr/>
        </p:nvCxnSpPr>
        <p:spPr>
          <a:xfrm rot="10800000" flipH="1">
            <a:off x="7307400" y="2152400"/>
            <a:ext cx="192600" cy="9405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71438" dist="66675" dir="5880000" algn="bl" rotWithShape="0">
              <a:srgbClr val="000000">
                <a:alpha val="97000"/>
              </a:srgbClr>
            </a:outerShdw>
          </a:effectLst>
        </p:spPr>
      </p:cxnSp>
      <p:cxnSp>
        <p:nvCxnSpPr>
          <p:cNvPr id="332" name="Google Shape;332;p59"/>
          <p:cNvCxnSpPr/>
          <p:nvPr/>
        </p:nvCxnSpPr>
        <p:spPr>
          <a:xfrm rot="10800000">
            <a:off x="8201675" y="1996375"/>
            <a:ext cx="261300" cy="19965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71438" dist="66675" dir="5880000" algn="bl" rotWithShape="0">
              <a:srgbClr val="000000">
                <a:alpha val="97000"/>
              </a:srgbClr>
            </a:outerShdw>
          </a:effectLst>
        </p:spPr>
      </p:cxnSp>
      <p:sp>
        <p:nvSpPr>
          <p:cNvPr id="333" name="Google Shape;333;p59"/>
          <p:cNvSpPr txBox="1"/>
          <p:nvPr/>
        </p:nvSpPr>
        <p:spPr>
          <a:xfrm>
            <a:off x="4662600" y="4196400"/>
            <a:ext cx="1661100" cy="6768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Led indicador</a:t>
            </a:r>
            <a:endParaRPr sz="18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“x 10”</a:t>
            </a:r>
            <a:endParaRPr sz="18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59"/>
          <p:cNvSpPr txBox="1"/>
          <p:nvPr/>
        </p:nvSpPr>
        <p:spPr>
          <a:xfrm>
            <a:off x="6096300" y="3258338"/>
            <a:ext cx="1742700" cy="8406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Resistencias y</a:t>
            </a:r>
            <a:endParaRPr sz="18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Transistores</a:t>
            </a:r>
            <a:endParaRPr sz="18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59"/>
          <p:cNvSpPr txBox="1"/>
          <p:nvPr/>
        </p:nvSpPr>
        <p:spPr>
          <a:xfrm>
            <a:off x="7424625" y="4245900"/>
            <a:ext cx="1661100" cy="7893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Displays</a:t>
            </a:r>
            <a:endParaRPr sz="18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7 segmentos</a:t>
            </a:r>
            <a:endParaRPr sz="18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Placa de desarrollo</a:t>
            </a:r>
            <a:endParaRPr sz="3600"/>
          </a:p>
        </p:txBody>
      </p:sp>
      <p:sp>
        <p:nvSpPr>
          <p:cNvPr id="135" name="Google Shape;135;p28"/>
          <p:cNvSpPr txBox="1">
            <a:spLocks noGrp="1"/>
          </p:cNvSpPr>
          <p:nvPr>
            <p:ph type="body" idx="1"/>
          </p:nvPr>
        </p:nvSpPr>
        <p:spPr>
          <a:xfrm>
            <a:off x="311700" y="1644774"/>
            <a:ext cx="3635700" cy="27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000"/>
              <a:t>Permite programar el microcontrolador y conectar fácilmente circuitos externos. Se utiliza para el desarrollo de prototipos dónde se necesita cambiar constantemente el hardware.</a:t>
            </a:r>
            <a:endParaRPr sz="2000"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78488" y="718011"/>
            <a:ext cx="3730701" cy="406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splay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"/>
            <a:ext cx="914399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3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>
            <a:spLocks noGrp="1"/>
          </p:cNvSpPr>
          <p:nvPr>
            <p:ph type="title" idx="4294967295"/>
          </p:nvPr>
        </p:nvSpPr>
        <p:spPr>
          <a:xfrm>
            <a:off x="311700" y="360650"/>
            <a:ext cx="3890100" cy="27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dirty="0"/>
              <a:t>Muchas gracias!!</a:t>
            </a:r>
            <a:endParaRPr sz="4000" dirty="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2400" dirty="0">
                <a:solidFill>
                  <a:schemeClr val="accent3"/>
                </a:solidFill>
              </a:rPr>
              <a:t>¿Preguntas?</a:t>
            </a:r>
            <a:endParaRPr sz="2400" dirty="0">
              <a:solidFill>
                <a:schemeClr val="accent3"/>
              </a:solidFill>
            </a:endParaRPr>
          </a:p>
        </p:txBody>
      </p:sp>
      <p:pic>
        <p:nvPicPr>
          <p:cNvPr id="350" name="Google Shape;3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488" y="2684047"/>
            <a:ext cx="1140462" cy="13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188" y="883237"/>
            <a:ext cx="2871315" cy="109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9645" y="2148381"/>
            <a:ext cx="2830381" cy="109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8075" y="3418672"/>
            <a:ext cx="3314100" cy="917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623400" y="8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¿Qué es un frecuencímetro? </a:t>
            </a:r>
            <a:endParaRPr sz="3600"/>
          </a:p>
        </p:txBody>
      </p:sp>
      <p:sp>
        <p:nvSpPr>
          <p:cNvPr id="142" name="Google Shape;142;p29"/>
          <p:cNvSpPr txBox="1">
            <a:spLocks noGrp="1"/>
          </p:cNvSpPr>
          <p:nvPr>
            <p:ph type="body" idx="1"/>
          </p:nvPr>
        </p:nvSpPr>
        <p:spPr>
          <a:xfrm>
            <a:off x="372350" y="1857350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/>
              <a:t>Es un instrumento de medición que se utiliza para conocer la frecuencia de una señal </a:t>
            </a:r>
            <a:endParaRPr sz="2400"/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163" y="2797225"/>
            <a:ext cx="40481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/>
              <a:t>Método de captura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/>
              <a:t>Para medir la frecuencia de la señal se optó por contar los flancos ocurridos en una ventana de un segundo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>
            <a:spLocks noGrp="1"/>
          </p:cNvSpPr>
          <p:nvPr>
            <p:ph type="title"/>
          </p:nvPr>
        </p:nvSpPr>
        <p:spPr>
          <a:xfrm>
            <a:off x="311700" y="378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Flancos de una señal</a:t>
            </a:r>
            <a:endParaRPr sz="3600"/>
          </a:p>
        </p:txBody>
      </p:sp>
      <p:sp>
        <p:nvSpPr>
          <p:cNvPr id="154" name="Google Shape;154;p31"/>
          <p:cNvSpPr txBox="1"/>
          <p:nvPr/>
        </p:nvSpPr>
        <p:spPr>
          <a:xfrm>
            <a:off x="5354150" y="1645775"/>
            <a:ext cx="2017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Proxima Nova"/>
                <a:ea typeface="Proxima Nova"/>
                <a:cs typeface="Proxima Nova"/>
                <a:sym typeface="Proxima Nova"/>
              </a:rPr>
              <a:t>Descendente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25" y="1099475"/>
            <a:ext cx="3572200" cy="18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63" y="3093796"/>
            <a:ext cx="3461676" cy="17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1"/>
          <p:cNvSpPr txBox="1"/>
          <p:nvPr/>
        </p:nvSpPr>
        <p:spPr>
          <a:xfrm>
            <a:off x="5417850" y="3645375"/>
            <a:ext cx="1831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Proxima Nova"/>
                <a:ea typeface="Proxima Nova"/>
                <a:cs typeface="Proxima Nova"/>
                <a:sym typeface="Proxima Nova"/>
              </a:rPr>
              <a:t>Ascendente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Método de medición</a:t>
            </a:r>
            <a:endParaRPr sz="3600"/>
          </a:p>
        </p:txBody>
      </p:sp>
      <p:sp>
        <p:nvSpPr>
          <p:cNvPr id="163" name="Google Shape;163;p32"/>
          <p:cNvSpPr txBox="1"/>
          <p:nvPr/>
        </p:nvSpPr>
        <p:spPr>
          <a:xfrm>
            <a:off x="5812805" y="1841729"/>
            <a:ext cx="3019500" cy="29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latin typeface="Proxima Nova"/>
                <a:ea typeface="Proxima Nova"/>
                <a:cs typeface="Proxima Nova"/>
                <a:sym typeface="Proxima Nova"/>
              </a:rPr>
              <a:t>Por Flancos: Conteo de ocurrencias en un tiempo determinado.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508005" cy="3534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Método de medición</a:t>
            </a:r>
            <a:endParaRPr sz="3600"/>
          </a:p>
        </p:txBody>
      </p:sp>
      <p:sp>
        <p:nvSpPr>
          <p:cNvPr id="170" name="Google Shape;170;p33"/>
          <p:cNvSpPr txBox="1"/>
          <p:nvPr/>
        </p:nvSpPr>
        <p:spPr>
          <a:xfrm>
            <a:off x="5735230" y="1265304"/>
            <a:ext cx="3019500" cy="29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latin typeface="Proxima Nova"/>
                <a:ea typeface="Proxima Nova"/>
                <a:cs typeface="Proxima Nova"/>
                <a:sym typeface="Proxima Nova"/>
              </a:rPr>
              <a:t>En una ventana de 1 segundo se contará la cantidad de flancos 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 dirty="0">
                <a:latin typeface="Proxima Nova"/>
                <a:ea typeface="Proxima Nova"/>
                <a:cs typeface="Proxima Nova"/>
                <a:sym typeface="Proxima Nova"/>
              </a:rPr>
              <a:t>Ej.: 13 flancos contados en 1 segundo son 13 Hz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5117132" cy="366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921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607</Words>
  <Application>Microsoft Office PowerPoint</Application>
  <PresentationFormat>Presentación en pantalla (16:9)</PresentationFormat>
  <Paragraphs>111</Paragraphs>
  <Slides>41</Slides>
  <Notes>37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Proxima Nova</vt:lpstr>
      <vt:lpstr>Simple Light</vt:lpstr>
      <vt:lpstr>Spearmint</vt:lpstr>
      <vt:lpstr>Presentación de PowerPoint</vt:lpstr>
      <vt:lpstr>Docentes</vt:lpstr>
      <vt:lpstr>Implementar utilizando una placa de desarrollo </vt:lpstr>
      <vt:lpstr>Placa de desarrollo</vt:lpstr>
      <vt:lpstr>¿Qué es un frecuencímetro? </vt:lpstr>
      <vt:lpstr>Método de captura Para medir la frecuencia de la señal se optó por contar los flancos ocurridos en una ventana de un segundo</vt:lpstr>
      <vt:lpstr>Flancos de una señal</vt:lpstr>
      <vt:lpstr>Método de medición</vt:lpstr>
      <vt:lpstr>Método de medición</vt:lpstr>
      <vt:lpstr>Lectura de la hoja de datos Para conocer el set de instrucciones y los dispositivos integrados dentro del microcontrolador, sus funciones y configuraciones. </vt:lpstr>
      <vt:lpstr>Presentación de PowerPoint</vt:lpstr>
      <vt:lpstr>Presentación de PowerPoint</vt:lpstr>
      <vt:lpstr>Presentación de PowerPoint</vt:lpstr>
      <vt:lpstr>Set de instrucciones</vt:lpstr>
      <vt:lpstr>Set de instrucciones</vt:lpstr>
      <vt:lpstr>Display 7 segmentos Módulo con 7 leds que permiten formar caracteres alfanuméricos</vt:lpstr>
      <vt:lpstr>Display de 7 segmentos</vt:lpstr>
      <vt:lpstr>Multiplexación</vt:lpstr>
      <vt:lpstr>Multiplexación</vt:lpstr>
      <vt:lpstr>Multiplexación</vt:lpstr>
      <vt:lpstr>Multiplexación</vt:lpstr>
      <vt:lpstr>Multiplexación</vt:lpstr>
      <vt:lpstr>Multiplexación</vt:lpstr>
      <vt:lpstr>Multiplexación</vt:lpstr>
      <vt:lpstr>Multiplexación</vt:lpstr>
      <vt:lpstr>Multiplexación</vt:lpstr>
      <vt:lpstr>Multiplexación</vt:lpstr>
      <vt:lpstr>Interrupciones Son las que permiten realizar tareas para eventos específicos. </vt:lpstr>
      <vt:lpstr>Función de las Interrupciones</vt:lpstr>
      <vt:lpstr>Fuentes de interrupción</vt:lpstr>
      <vt:lpstr>Adquisición de los datos</vt:lpstr>
      <vt:lpstr>Sistema BCD</vt:lpstr>
      <vt:lpstr>Al contar en BCD no es necesaria una conversión</vt:lpstr>
      <vt:lpstr>Primeras ideas</vt:lpstr>
      <vt:lpstr>Diagramas de flujo</vt:lpstr>
      <vt:lpstr>Primeros Diagramas de Flujo</vt:lpstr>
      <vt:lpstr>Diagrama de flujo del contador</vt:lpstr>
      <vt:lpstr>Presentación de PowerPoint</vt:lpstr>
      <vt:lpstr>Prueba en Protoboard</vt:lpstr>
      <vt:lpstr>Presentación de PowerPoint</vt:lpstr>
      <vt:lpstr>Muchas gracias!! 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</dc:creator>
  <cp:lastModifiedBy>Dani</cp:lastModifiedBy>
  <cp:revision>14</cp:revision>
  <dcterms:modified xsi:type="dcterms:W3CDTF">2019-11-28T14:59:02Z</dcterms:modified>
</cp:coreProperties>
</file>